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1" r:id="rId2"/>
  </p:sldIdLst>
  <p:sldSz cx="7775575" cy="10907713"/>
  <p:notesSz cx="6858000" cy="994568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07F"/>
    <a:srgbClr val="A52F8C"/>
    <a:srgbClr val="F2A3C5"/>
    <a:srgbClr val="F4A100"/>
    <a:srgbClr val="906E30"/>
    <a:srgbClr val="A4723A"/>
    <a:srgbClr val="664724"/>
    <a:srgbClr val="645226"/>
    <a:srgbClr val="640000"/>
    <a:srgbClr val="3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9" autoAdjust="0"/>
    <p:restoredTop sz="94660"/>
  </p:normalViewPr>
  <p:slideViewPr>
    <p:cSldViewPr snapToGrid="0">
      <p:cViewPr varScale="1">
        <p:scale>
          <a:sx n="47" d="100"/>
          <a:sy n="47" d="100"/>
        </p:scale>
        <p:origin x="2190" y="36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71799" cy="499011"/>
          </a:xfrm>
          <a:prstGeom prst="rect">
            <a:avLst/>
          </a:prstGeom>
        </p:spPr>
        <p:txBody>
          <a:bodyPr vert="horz" lIns="91871" tIns="45935" rIns="91871" bIns="4593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84616" y="1"/>
            <a:ext cx="2971799" cy="499011"/>
          </a:xfrm>
          <a:prstGeom prst="rect">
            <a:avLst/>
          </a:prstGeom>
        </p:spPr>
        <p:txBody>
          <a:bodyPr vert="horz" lIns="91871" tIns="45935" rIns="91871" bIns="45935" rtlCol="0"/>
          <a:lstStyle>
            <a:lvl1pPr algn="r">
              <a:defRPr sz="1100"/>
            </a:lvl1pPr>
          </a:lstStyle>
          <a:p>
            <a:fld id="{70F99883-74AE-4A2C-81B7-5B86A08198C0}" type="datetimeFigureOut">
              <a:rPr kumimoji="1" lang="ja-JP" altLang="en-US" smtClean="0"/>
              <a:t>2020/1/26</a:t>
            </a:fld>
            <a:endParaRPr kumimoji="1" lang="ja-JP" altLang="en-US"/>
          </a:p>
        </p:txBody>
      </p:sp>
      <p:sp>
        <p:nvSpPr>
          <p:cNvPr id="4" name="スライド イメージ プレースホルダー 3"/>
          <p:cNvSpPr>
            <a:spLocks noGrp="1" noRot="1" noChangeAspect="1"/>
          </p:cNvSpPr>
          <p:nvPr>
            <p:ph type="sldImg" idx="2"/>
          </p:nvPr>
        </p:nvSpPr>
        <p:spPr>
          <a:xfrm>
            <a:off x="2232025" y="1241425"/>
            <a:ext cx="2393950" cy="3359150"/>
          </a:xfrm>
          <a:prstGeom prst="rect">
            <a:avLst/>
          </a:prstGeom>
          <a:noFill/>
          <a:ln w="12700">
            <a:solidFill>
              <a:prstClr val="black"/>
            </a:solidFill>
          </a:ln>
        </p:spPr>
        <p:txBody>
          <a:bodyPr vert="horz" lIns="91871" tIns="45935" rIns="91871" bIns="45935" rtlCol="0" anchor="ctr"/>
          <a:lstStyle/>
          <a:p>
            <a:endParaRPr lang="ja-JP" altLang="en-US"/>
          </a:p>
        </p:txBody>
      </p:sp>
      <p:sp>
        <p:nvSpPr>
          <p:cNvPr id="5" name="ノート プレースホルダー 4"/>
          <p:cNvSpPr>
            <a:spLocks noGrp="1"/>
          </p:cNvSpPr>
          <p:nvPr>
            <p:ph type="body" sz="quarter" idx="3"/>
          </p:nvPr>
        </p:nvSpPr>
        <p:spPr>
          <a:xfrm>
            <a:off x="685800" y="4786364"/>
            <a:ext cx="5486400" cy="3916114"/>
          </a:xfrm>
          <a:prstGeom prst="rect">
            <a:avLst/>
          </a:prstGeom>
        </p:spPr>
        <p:txBody>
          <a:bodyPr vert="horz" lIns="91871" tIns="45935" rIns="91871" bIns="459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6680"/>
            <a:ext cx="2971799" cy="499010"/>
          </a:xfrm>
          <a:prstGeom prst="rect">
            <a:avLst/>
          </a:prstGeom>
        </p:spPr>
        <p:txBody>
          <a:bodyPr vert="horz" lIns="91871" tIns="45935" rIns="91871" bIns="4593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84616" y="9446680"/>
            <a:ext cx="2971799" cy="499010"/>
          </a:xfrm>
          <a:prstGeom prst="rect">
            <a:avLst/>
          </a:prstGeom>
        </p:spPr>
        <p:txBody>
          <a:bodyPr vert="horz" lIns="91871" tIns="45935" rIns="91871" bIns="4593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1/26/2020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info@up-fld.jp" TargetMode="Externa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50" y="-1117600"/>
            <a:ext cx="7888603" cy="12025313"/>
          </a:xfrm>
          <a:prstGeom prst="rect">
            <a:avLst/>
          </a:prstGeom>
        </p:spPr>
      </p:pic>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156" y="365955"/>
            <a:ext cx="6073258" cy="853442"/>
          </a:xfrm>
          <a:prstGeom prst="rect">
            <a:avLst/>
          </a:prstGeom>
        </p:spPr>
      </p:pic>
      <p:sp>
        <p:nvSpPr>
          <p:cNvPr id="3" name="正方形/長方形 2"/>
          <p:cNvSpPr/>
          <p:nvPr/>
        </p:nvSpPr>
        <p:spPr>
          <a:xfrm>
            <a:off x="783592" y="449108"/>
            <a:ext cx="6429952" cy="615553"/>
          </a:xfrm>
          <a:prstGeom prst="rect">
            <a:avLst/>
          </a:prstGeom>
        </p:spPr>
        <p:txBody>
          <a:bodyPr wrap="square">
            <a:spAutoFit/>
          </a:bodyPr>
          <a:lstStyle/>
          <a:p>
            <a:r>
              <a:rPr lang="ja-JP" altLang="en-US" sz="3400" b="1" dirty="0">
                <a:solidFill>
                  <a:srgbClr val="A52F8C"/>
                </a:solidFill>
                <a:latin typeface="HG丸ｺﾞｼｯｸM-PRO" panose="020F0600000000000000" pitchFamily="50" charset="-128"/>
                <a:ea typeface="HG丸ｺﾞｼｯｸM-PRO" panose="020F0600000000000000" pitchFamily="50" charset="-128"/>
              </a:rPr>
              <a:t>はじめてアロマ＆バスボム作り</a:t>
            </a:r>
          </a:p>
        </p:txBody>
      </p:sp>
      <p:sp>
        <p:nvSpPr>
          <p:cNvPr id="4" name="正方形/長方形 3"/>
          <p:cNvSpPr/>
          <p:nvPr/>
        </p:nvSpPr>
        <p:spPr>
          <a:xfrm>
            <a:off x="917260" y="1668009"/>
            <a:ext cx="5715000" cy="396262"/>
          </a:xfrm>
          <a:prstGeom prst="rect">
            <a:avLst/>
          </a:prstGeom>
        </p:spPr>
        <p:txBody>
          <a:bodyPr wrap="square">
            <a:spAutoFit/>
          </a:bodyPr>
          <a:lstStyle/>
          <a:p>
            <a:pPr algn="ctr">
              <a:lnSpc>
                <a:spcPts val="2800"/>
              </a:lnSpc>
            </a:pPr>
            <a:r>
              <a:rPr lang="ja-JP" altLang="en-US" sz="1600" b="1" dirty="0">
                <a:solidFill>
                  <a:srgbClr val="F4A100"/>
                </a:solidFill>
                <a:latin typeface="HG丸ｺﾞｼｯｸM-PRO" panose="020F0600000000000000" pitchFamily="50" charset="-128"/>
                <a:ea typeface="HG丸ｺﾞｼｯｸM-PRO" panose="020F0600000000000000" pitchFamily="50" charset="-128"/>
              </a:rPr>
              <a:t>お気軽にワークショップをお楽しみください</a:t>
            </a:r>
          </a:p>
        </p:txBody>
      </p:sp>
      <p:sp>
        <p:nvSpPr>
          <p:cNvPr id="5" name="正方形/長方形 4"/>
          <p:cNvSpPr/>
          <p:nvPr/>
        </p:nvSpPr>
        <p:spPr>
          <a:xfrm>
            <a:off x="1888639" y="2462371"/>
            <a:ext cx="954107" cy="400110"/>
          </a:xfrm>
          <a:prstGeom prst="rect">
            <a:avLst/>
          </a:prstGeom>
        </p:spPr>
        <p:txBody>
          <a:bodyPr wrap="none">
            <a:spAutoFit/>
          </a:bodyPr>
          <a:lstStyle/>
          <a:p>
            <a:r>
              <a:rPr lang="ja-JP" altLang="en-US" sz="2000" b="1" dirty="0">
                <a:solidFill>
                  <a:srgbClr val="F2A3C5"/>
                </a:solidFill>
                <a:latin typeface="HG丸ｺﾞｼｯｸM-PRO" panose="020F0600000000000000" pitchFamily="50" charset="-128"/>
                <a:ea typeface="HG丸ｺﾞｼｯｸM-PRO" panose="020F0600000000000000" pitchFamily="50" charset="-128"/>
              </a:rPr>
              <a:t>予約制</a:t>
            </a:r>
          </a:p>
        </p:txBody>
      </p:sp>
      <p:sp>
        <p:nvSpPr>
          <p:cNvPr id="6" name="正方形/長方形 5"/>
          <p:cNvSpPr/>
          <p:nvPr/>
        </p:nvSpPr>
        <p:spPr>
          <a:xfrm>
            <a:off x="1327038" y="2990234"/>
            <a:ext cx="5008470" cy="492699"/>
          </a:xfrm>
          <a:prstGeom prst="rect">
            <a:avLst/>
          </a:prstGeom>
        </p:spPr>
        <p:txBody>
          <a:bodyPr wrap="square">
            <a:spAutoFit/>
          </a:bodyPr>
          <a:lstStyle/>
          <a:p>
            <a:pPr>
              <a:lnSpc>
                <a:spcPts val="3600"/>
              </a:lnSpc>
            </a:pPr>
            <a:r>
              <a:rPr lang="en-US" altLang="ja-JP" sz="2500" b="1" dirty="0">
                <a:solidFill>
                  <a:schemeClr val="bg1"/>
                </a:solidFill>
                <a:latin typeface="HG丸ｺﾞｼｯｸM-PRO" panose="020F0600000000000000" pitchFamily="50" charset="-128"/>
                <a:ea typeface="HG丸ｺﾞｼｯｸM-PRO" panose="020F0600000000000000" pitchFamily="50" charset="-128"/>
              </a:rPr>
              <a:t>2</a:t>
            </a:r>
            <a:r>
              <a:rPr lang="ja-JP" altLang="en-US" sz="2500" b="1" dirty="0">
                <a:solidFill>
                  <a:schemeClr val="bg1"/>
                </a:solidFill>
                <a:latin typeface="HG丸ｺﾞｼｯｸM-PRO" panose="020F0600000000000000" pitchFamily="50" charset="-128"/>
                <a:ea typeface="HG丸ｺﾞｼｯｸM-PRO" panose="020F0600000000000000" pitchFamily="50" charset="-128"/>
              </a:rPr>
              <a:t>月</a:t>
            </a:r>
            <a:r>
              <a:rPr lang="en-US" altLang="ja-JP" sz="2500" b="1" dirty="0">
                <a:solidFill>
                  <a:schemeClr val="bg1"/>
                </a:solidFill>
                <a:latin typeface="HG丸ｺﾞｼｯｸM-PRO" panose="020F0600000000000000" pitchFamily="50" charset="-128"/>
                <a:ea typeface="HG丸ｺﾞｼｯｸM-PRO" panose="020F0600000000000000" pitchFamily="50" charset="-128"/>
              </a:rPr>
              <a:t>18</a:t>
            </a:r>
            <a:r>
              <a:rPr lang="ja-JP" altLang="en-US" sz="2500" b="1" dirty="0">
                <a:solidFill>
                  <a:schemeClr val="bg1"/>
                </a:solidFill>
                <a:latin typeface="HG丸ｺﾞｼｯｸM-PRO" panose="020F0600000000000000" pitchFamily="50" charset="-128"/>
                <a:ea typeface="HG丸ｺﾞｼｯｸM-PRO" panose="020F0600000000000000" pitchFamily="50" charset="-128"/>
              </a:rPr>
              <a:t>日（火）</a:t>
            </a:r>
            <a:r>
              <a:rPr lang="en-US" altLang="ja-JP" sz="2500" b="1" dirty="0">
                <a:solidFill>
                  <a:schemeClr val="bg1"/>
                </a:solidFill>
                <a:latin typeface="HG丸ｺﾞｼｯｸM-PRO" panose="020F0600000000000000" pitchFamily="50" charset="-128"/>
                <a:ea typeface="HG丸ｺﾞｼｯｸM-PRO" panose="020F0600000000000000" pitchFamily="50" charset="-128"/>
              </a:rPr>
              <a:t>10:30</a:t>
            </a:r>
            <a:r>
              <a:rPr lang="ja-JP" altLang="en-US" sz="2500" b="1" dirty="0">
                <a:solidFill>
                  <a:schemeClr val="bg1"/>
                </a:solidFill>
                <a:latin typeface="HG丸ｺﾞｼｯｸM-PRO" panose="020F0600000000000000" pitchFamily="50" charset="-128"/>
                <a:ea typeface="HG丸ｺﾞｼｯｸM-PRO" panose="020F0600000000000000" pitchFamily="50" charset="-128"/>
              </a:rPr>
              <a:t>～</a:t>
            </a:r>
            <a:r>
              <a:rPr lang="en-US" altLang="ja-JP" sz="2500" b="1" dirty="0">
                <a:solidFill>
                  <a:schemeClr val="bg1"/>
                </a:solidFill>
                <a:latin typeface="HG丸ｺﾞｼｯｸM-PRO" panose="020F0600000000000000" pitchFamily="50" charset="-128"/>
                <a:ea typeface="HG丸ｺﾞｼｯｸM-PRO" panose="020F0600000000000000" pitchFamily="50" charset="-128"/>
              </a:rPr>
              <a:t>11:45</a:t>
            </a:r>
          </a:p>
        </p:txBody>
      </p:sp>
      <p:sp>
        <p:nvSpPr>
          <p:cNvPr id="7" name="正方形/長方形 6"/>
          <p:cNvSpPr/>
          <p:nvPr/>
        </p:nvSpPr>
        <p:spPr>
          <a:xfrm>
            <a:off x="917260" y="1221702"/>
            <a:ext cx="5941050" cy="323165"/>
          </a:xfrm>
          <a:prstGeom prst="rect">
            <a:avLst/>
          </a:prstGeom>
        </p:spPr>
        <p:txBody>
          <a:bodyPr wrap="none">
            <a:spAutoFit/>
          </a:bodyPr>
          <a:lstStyle/>
          <a:p>
            <a:r>
              <a:rPr lang="ja-JP" altLang="en-US" sz="1500" dirty="0">
                <a:latin typeface="HG丸ｺﾞｼｯｸM-PRO" panose="020F0600000000000000" pitchFamily="50" charset="-128"/>
                <a:ea typeface="HG丸ｺﾞｼｯｸM-PRO" panose="020F0600000000000000" pitchFamily="50" charset="-128"/>
              </a:rPr>
              <a:t>★ お申込はお電話又はメール、</a:t>
            </a:r>
            <a:r>
              <a:rPr lang="en-US" altLang="ja-JP" sz="1500" dirty="0">
                <a:latin typeface="HG丸ｺﾞｼｯｸM-PRO" panose="020F0600000000000000" pitchFamily="50" charset="-128"/>
                <a:ea typeface="HG丸ｺﾞｼｯｸM-PRO" panose="020F0600000000000000" pitchFamily="50" charset="-128"/>
              </a:rPr>
              <a:t>QR</a:t>
            </a:r>
            <a:r>
              <a:rPr lang="ja-JP" altLang="en-US" sz="1500" dirty="0">
                <a:latin typeface="HG丸ｺﾞｼｯｸM-PRO" panose="020F0600000000000000" pitchFamily="50" charset="-128"/>
                <a:ea typeface="HG丸ｺﾞｼｯｸM-PRO" panose="020F0600000000000000" pitchFamily="50" charset="-128"/>
              </a:rPr>
              <a:t>コードからお申込みください★</a:t>
            </a:r>
          </a:p>
        </p:txBody>
      </p:sp>
      <p:sp>
        <p:nvSpPr>
          <p:cNvPr id="8" name="正方形/長方形 7"/>
          <p:cNvSpPr/>
          <p:nvPr/>
        </p:nvSpPr>
        <p:spPr>
          <a:xfrm>
            <a:off x="1562280" y="6256775"/>
            <a:ext cx="1172116" cy="877163"/>
          </a:xfrm>
          <a:prstGeom prst="rect">
            <a:avLst/>
          </a:prstGeom>
        </p:spPr>
        <p:txBody>
          <a:bodyPr wrap="none">
            <a:spAutoFit/>
          </a:bodyPr>
          <a:lstStyle/>
          <a:p>
            <a:pPr algn="ctr"/>
            <a:r>
              <a:rPr lang="ja-JP" altLang="en-US" sz="1100" dirty="0">
                <a:latin typeface="HG丸ｺﾞｼｯｸM-PRO" panose="020F0600000000000000" pitchFamily="50" charset="-128"/>
                <a:ea typeface="HG丸ｺﾞｼｯｸM-PRO" panose="020F0600000000000000" pitchFamily="50" charset="-128"/>
              </a:rPr>
              <a:t>作業道具</a:t>
            </a:r>
            <a:endParaRPr lang="en-US" altLang="ja-JP" sz="1100" dirty="0">
              <a:latin typeface="HG丸ｺﾞｼｯｸM-PRO" panose="020F0600000000000000" pitchFamily="50" charset="-128"/>
              <a:ea typeface="HG丸ｺﾞｼｯｸM-PRO" panose="020F0600000000000000" pitchFamily="50" charset="-128"/>
            </a:endParaRPr>
          </a:p>
          <a:p>
            <a:pPr algn="ctr"/>
            <a:r>
              <a:rPr lang="ja-JP" altLang="en-US" sz="1800" dirty="0">
                <a:latin typeface="HG丸ｺﾞｼｯｸM-PRO" panose="020F0600000000000000" pitchFamily="50" charset="-128"/>
                <a:ea typeface="HG丸ｺﾞｼｯｸM-PRO" panose="020F0600000000000000" pitchFamily="50" charset="-128"/>
              </a:rPr>
              <a:t>不要</a:t>
            </a:r>
            <a:endParaRPr lang="en-US" altLang="ja-JP" sz="1800" dirty="0">
              <a:latin typeface="HG丸ｺﾞｼｯｸM-PRO" panose="020F0600000000000000" pitchFamily="50" charset="-128"/>
              <a:ea typeface="HG丸ｺﾞｼｯｸM-PRO" panose="020F0600000000000000" pitchFamily="50" charset="-128"/>
            </a:endParaRPr>
          </a:p>
          <a:p>
            <a:pPr algn="ctr"/>
            <a:r>
              <a:rPr lang="ja-JP" altLang="en-US" sz="1100" dirty="0">
                <a:latin typeface="HG丸ｺﾞｼｯｸM-PRO" panose="020F0600000000000000" pitchFamily="50" charset="-128"/>
                <a:ea typeface="HG丸ｺﾞｼｯｸM-PRO" panose="020F0600000000000000" pitchFamily="50" charset="-128"/>
              </a:rPr>
              <a:t>全てご用意して</a:t>
            </a:r>
            <a:endParaRPr lang="en-US" altLang="ja-JP" sz="1100" dirty="0">
              <a:latin typeface="HG丸ｺﾞｼｯｸM-PRO" panose="020F0600000000000000" pitchFamily="50" charset="-128"/>
              <a:ea typeface="HG丸ｺﾞｼｯｸM-PRO" panose="020F0600000000000000" pitchFamily="50" charset="-128"/>
            </a:endParaRPr>
          </a:p>
          <a:p>
            <a:pPr algn="ctr"/>
            <a:r>
              <a:rPr lang="ja-JP" altLang="en-US" sz="1100" dirty="0">
                <a:latin typeface="HG丸ｺﾞｼｯｸM-PRO" panose="020F0600000000000000" pitchFamily="50" charset="-128"/>
                <a:ea typeface="HG丸ｺﾞｼｯｸM-PRO" panose="020F0600000000000000" pitchFamily="50" charset="-128"/>
              </a:rPr>
              <a:t>お待ちしてます</a:t>
            </a:r>
          </a:p>
        </p:txBody>
      </p:sp>
      <p:sp>
        <p:nvSpPr>
          <p:cNvPr id="9" name="正方形/長方形 8"/>
          <p:cNvSpPr/>
          <p:nvPr/>
        </p:nvSpPr>
        <p:spPr>
          <a:xfrm>
            <a:off x="3179899" y="6343881"/>
            <a:ext cx="1415772" cy="815608"/>
          </a:xfrm>
          <a:prstGeom prst="rect">
            <a:avLst/>
          </a:prstGeom>
        </p:spPr>
        <p:txBody>
          <a:bodyPr wrap="none">
            <a:spAutoFit/>
          </a:bodyPr>
          <a:lstStyle/>
          <a:p>
            <a:pPr algn="ctr"/>
            <a:r>
              <a:rPr lang="ja-JP" altLang="en-US" sz="1200" dirty="0">
                <a:latin typeface="HG丸ｺﾞｼｯｸM-PRO" panose="020F0600000000000000" pitchFamily="50" charset="-128"/>
                <a:ea typeface="HG丸ｺﾞｼｯｸM-PRO" panose="020F0600000000000000" pitchFamily="50" charset="-128"/>
              </a:rPr>
              <a:t>自分にピッタリな</a:t>
            </a:r>
            <a:endParaRPr lang="en-US" altLang="ja-JP" sz="1200" dirty="0">
              <a:latin typeface="HG丸ｺﾞｼｯｸM-PRO" panose="020F0600000000000000" pitchFamily="50" charset="-128"/>
              <a:ea typeface="HG丸ｺﾞｼｯｸM-PRO" panose="020F0600000000000000" pitchFamily="50" charset="-128"/>
            </a:endParaRPr>
          </a:p>
          <a:p>
            <a:pPr algn="ctr"/>
            <a:r>
              <a:rPr lang="ja-JP" altLang="en-US" sz="1200" dirty="0">
                <a:latin typeface="HG丸ｺﾞｼｯｸM-PRO" panose="020F0600000000000000" pitchFamily="50" charset="-128"/>
                <a:ea typeface="HG丸ｺﾞｼｯｸM-PRO" panose="020F0600000000000000" pitchFamily="50" charset="-128"/>
              </a:rPr>
              <a:t>アロマオイルが</a:t>
            </a:r>
            <a:endParaRPr lang="en-US" altLang="ja-JP" sz="1200" dirty="0">
              <a:latin typeface="HG丸ｺﾞｼｯｸM-PRO" panose="020F0600000000000000" pitchFamily="50" charset="-128"/>
              <a:ea typeface="HG丸ｺﾞｼｯｸM-PRO" panose="020F0600000000000000" pitchFamily="50" charset="-128"/>
            </a:endParaRPr>
          </a:p>
          <a:p>
            <a:pPr algn="ctr"/>
            <a:r>
              <a:rPr lang="ja-JP" altLang="en-US" sz="1200" dirty="0">
                <a:latin typeface="HG丸ｺﾞｼｯｸM-PRO" panose="020F0600000000000000" pitchFamily="50" charset="-128"/>
                <a:ea typeface="HG丸ｺﾞｼｯｸM-PRO" panose="020F0600000000000000" pitchFamily="50" charset="-128"/>
              </a:rPr>
              <a:t>見つかります</a:t>
            </a:r>
            <a:endParaRPr lang="en-US" altLang="ja-JP" sz="1200" dirty="0">
              <a:latin typeface="HG丸ｺﾞｼｯｸM-PRO" panose="020F0600000000000000" pitchFamily="50" charset="-128"/>
              <a:ea typeface="HG丸ｺﾞｼｯｸM-PRO" panose="020F0600000000000000" pitchFamily="50" charset="-128"/>
            </a:endParaRPr>
          </a:p>
          <a:p>
            <a:pPr algn="ctr"/>
            <a:endParaRPr lang="en-US" altLang="ja-JP" sz="11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436630" y="7712397"/>
            <a:ext cx="3091638" cy="1036374"/>
          </a:xfrm>
          <a:prstGeom prst="rect">
            <a:avLst/>
          </a:prstGeom>
        </p:spPr>
        <p:txBody>
          <a:bodyPr wrap="square">
            <a:spAutoFit/>
          </a:bodyPr>
          <a:lstStyle/>
          <a:p>
            <a:pPr>
              <a:lnSpc>
                <a:spcPts val="1900"/>
              </a:lnSpc>
            </a:pPr>
            <a:r>
              <a:rPr lang="ja-JP" altLang="en-US" sz="1400" dirty="0">
                <a:latin typeface="HG丸ｺﾞｼｯｸM-PRO" panose="020F0600000000000000" pitchFamily="50" charset="-128"/>
                <a:ea typeface="HG丸ｺﾞｼｯｸM-PRO" panose="020F0600000000000000" pitchFamily="50" charset="-128"/>
              </a:rPr>
              <a:t>肌につけても安心な植物由来の天然アロマオイルは塗る、嗅ぐ以外にもお料理にも使えたりと用途がたくさんあるので無駄なく使えますよ！</a:t>
            </a:r>
          </a:p>
        </p:txBody>
      </p:sp>
      <p:sp>
        <p:nvSpPr>
          <p:cNvPr id="13" name="正方形/長方形 12"/>
          <p:cNvSpPr/>
          <p:nvPr/>
        </p:nvSpPr>
        <p:spPr>
          <a:xfrm>
            <a:off x="1668660" y="9513649"/>
            <a:ext cx="3999813" cy="353943"/>
          </a:xfrm>
          <a:prstGeom prst="rect">
            <a:avLst/>
          </a:prstGeom>
        </p:spPr>
        <p:txBody>
          <a:bodyPr wrap="none">
            <a:spAutoFit/>
          </a:bodyPr>
          <a:lstStyle/>
          <a:p>
            <a:r>
              <a:rPr lang="en-US" altLang="ja-JP" sz="1700" dirty="0">
                <a:solidFill>
                  <a:srgbClr val="E4007F"/>
                </a:solidFill>
                <a:latin typeface="HG丸ｺﾞｼｯｸM-PRO" panose="020F0600000000000000" pitchFamily="50" charset="-128"/>
                <a:ea typeface="HG丸ｺﾞｼｯｸM-PRO" panose="020F0600000000000000" pitchFamily="50" charset="-128"/>
              </a:rPr>
              <a:t> </a:t>
            </a:r>
            <a:r>
              <a:rPr lang="ja-JP" altLang="en-US" sz="1700" dirty="0">
                <a:solidFill>
                  <a:srgbClr val="E4007F"/>
                </a:solidFill>
                <a:latin typeface="HG丸ｺﾞｼｯｸM-PRO" panose="020F0600000000000000" pitchFamily="50" charset="-128"/>
                <a:ea typeface="HG丸ｺﾞｼｯｸM-PRO" panose="020F0600000000000000" pitchFamily="50" charset="-128"/>
              </a:rPr>
              <a:t>☎</a:t>
            </a:r>
            <a:r>
              <a:rPr lang="en-US" altLang="ja-JP" sz="1700" dirty="0">
                <a:solidFill>
                  <a:srgbClr val="E4007F"/>
                </a:solidFill>
                <a:latin typeface="HG丸ｺﾞｼｯｸM-PRO" panose="020F0600000000000000" pitchFamily="50" charset="-128"/>
                <a:ea typeface="HG丸ｺﾞｼｯｸM-PRO" panose="020F0600000000000000" pitchFamily="50" charset="-128"/>
              </a:rPr>
              <a:t>080-5844-0664</a:t>
            </a:r>
            <a:r>
              <a:rPr lang="ja-JP" altLang="en-US" sz="1700" dirty="0">
                <a:solidFill>
                  <a:srgbClr val="E4007F"/>
                </a:solidFill>
                <a:latin typeface="HG丸ｺﾞｼｯｸM-PRO" panose="020F0600000000000000" pitchFamily="50" charset="-128"/>
                <a:ea typeface="HG丸ｺﾞｼｯｸM-PRO" panose="020F0600000000000000" pitchFamily="50" charset="-128"/>
              </a:rPr>
              <a:t>（担当：上原）</a:t>
            </a:r>
          </a:p>
        </p:txBody>
      </p:sp>
      <p:sp>
        <p:nvSpPr>
          <p:cNvPr id="15" name="正方形/長方形 14"/>
          <p:cNvSpPr/>
          <p:nvPr/>
        </p:nvSpPr>
        <p:spPr>
          <a:xfrm>
            <a:off x="516777" y="8833117"/>
            <a:ext cx="4942379" cy="415498"/>
          </a:xfrm>
          <a:prstGeom prst="rect">
            <a:avLst/>
          </a:prstGeom>
        </p:spPr>
        <p:txBody>
          <a:bodyPr wrap="none">
            <a:spAutoFit/>
          </a:bodyPr>
          <a:lstStyle/>
          <a:p>
            <a:r>
              <a:rPr lang="ja-JP" altLang="en-US" sz="2100" dirty="0">
                <a:latin typeface="HG丸ｺﾞｼｯｸM-PRO" panose="020F0600000000000000" pitchFamily="50" charset="-128"/>
                <a:ea typeface="HG丸ｺﾞｼｯｸM-PRO" panose="020F0600000000000000" pitchFamily="50" charset="-128"/>
              </a:rPr>
              <a:t>講師：森　香代</a:t>
            </a:r>
            <a:r>
              <a:rPr lang="ja-JP" altLang="en-US" sz="1400" dirty="0">
                <a:latin typeface="HG丸ｺﾞｼｯｸM-PRO" panose="020F0600000000000000" pitchFamily="50" charset="-128"/>
                <a:ea typeface="HG丸ｺﾞｼｯｸM-PRO" panose="020F0600000000000000" pitchFamily="50" charset="-128"/>
              </a:rPr>
              <a:t>（うるおい漢方とアロマの専門家）</a:t>
            </a:r>
          </a:p>
        </p:txBody>
      </p:sp>
      <p:sp>
        <p:nvSpPr>
          <p:cNvPr id="26" name="正方形/長方形 25"/>
          <p:cNvSpPr/>
          <p:nvPr/>
        </p:nvSpPr>
        <p:spPr>
          <a:xfrm>
            <a:off x="1488208" y="3556642"/>
            <a:ext cx="4917979" cy="707886"/>
          </a:xfrm>
          <a:prstGeom prst="rect">
            <a:avLst/>
          </a:prstGeom>
        </p:spPr>
        <p:txBody>
          <a:bodyPr wrap="square">
            <a:spAutoFit/>
          </a:bodyPr>
          <a:lstStyle/>
          <a:p>
            <a:r>
              <a:rPr lang="ja-JP" altLang="en-US" sz="2000" b="1" dirty="0">
                <a:solidFill>
                  <a:schemeClr val="bg1"/>
                </a:solidFill>
                <a:latin typeface="HG丸ｺﾞｼｯｸM-PRO" panose="020F0600000000000000" pitchFamily="50" charset="-128"/>
                <a:ea typeface="HG丸ｺﾞｼｯｸM-PRO" panose="020F0600000000000000" pitchFamily="50" charset="-128"/>
              </a:rPr>
              <a:t>会場</a:t>
            </a:r>
            <a:r>
              <a:rPr lang="en-US" altLang="ja-JP" sz="2000" b="1" dirty="0">
                <a:solidFill>
                  <a:schemeClr val="bg1"/>
                </a:solidFill>
                <a:latin typeface="HG丸ｺﾞｼｯｸM-PRO" panose="020F0600000000000000" pitchFamily="50" charset="-128"/>
                <a:ea typeface="HG丸ｺﾞｼｯｸM-PRO" panose="020F0600000000000000" pitchFamily="50" charset="-128"/>
              </a:rPr>
              <a:t>…Café Lotta</a:t>
            </a:r>
          </a:p>
          <a:p>
            <a:r>
              <a:rPr lang="ja-JP" altLang="en-US" sz="2000" b="1" dirty="0">
                <a:solidFill>
                  <a:schemeClr val="bg1"/>
                </a:solidFill>
                <a:latin typeface="HG丸ｺﾞｼｯｸM-PRO" panose="020F0600000000000000" pitchFamily="50" charset="-128"/>
                <a:ea typeface="HG丸ｺﾞｼｯｸM-PRO" panose="020F0600000000000000" pitchFamily="50" charset="-128"/>
              </a:rPr>
              <a:t>市川市大野町</a:t>
            </a:r>
            <a:r>
              <a:rPr lang="en-US" altLang="ja-JP" sz="2000" b="1" dirty="0">
                <a:solidFill>
                  <a:schemeClr val="bg1"/>
                </a:solidFill>
                <a:latin typeface="HG丸ｺﾞｼｯｸM-PRO" panose="020F0600000000000000" pitchFamily="50" charset="-128"/>
                <a:ea typeface="HG丸ｺﾞｼｯｸM-PRO" panose="020F0600000000000000" pitchFamily="50" charset="-128"/>
              </a:rPr>
              <a:t>3-121</a:t>
            </a:r>
            <a:r>
              <a:rPr lang="ja-JP" altLang="en-US" sz="2000" b="1" dirty="0">
                <a:solidFill>
                  <a:schemeClr val="bg1"/>
                </a:solidFill>
                <a:latin typeface="HG丸ｺﾞｼｯｸM-PRO" panose="020F0600000000000000" pitchFamily="50" charset="-128"/>
                <a:ea typeface="HG丸ｺﾞｼｯｸM-PRO" panose="020F0600000000000000" pitchFamily="50" charset="-128"/>
              </a:rPr>
              <a:t>いずみビル</a:t>
            </a:r>
            <a:r>
              <a:rPr lang="en-US" altLang="ja-JP" sz="2000" b="1" dirty="0">
                <a:solidFill>
                  <a:schemeClr val="bg1"/>
                </a:solidFill>
                <a:latin typeface="HG丸ｺﾞｼｯｸM-PRO" panose="020F0600000000000000" pitchFamily="50" charset="-128"/>
                <a:ea typeface="HG丸ｺﾞｼｯｸM-PRO" panose="020F0600000000000000" pitchFamily="50" charset="-128"/>
              </a:rPr>
              <a:t>2</a:t>
            </a:r>
            <a:r>
              <a:rPr lang="ja-JP" altLang="en-US" sz="2000" b="1" dirty="0">
                <a:solidFill>
                  <a:schemeClr val="bg1"/>
                </a:solidFill>
                <a:latin typeface="HG丸ｺﾞｼｯｸM-PRO" panose="020F0600000000000000" pitchFamily="50" charset="-128"/>
                <a:ea typeface="HG丸ｺﾞｼｯｸM-PRO" panose="020F0600000000000000" pitchFamily="50" charset="-128"/>
              </a:rPr>
              <a:t>階</a:t>
            </a:r>
            <a:endParaRPr lang="en-US" altLang="ja-JP" sz="2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7" name="正方形/長方形 26"/>
          <p:cNvSpPr/>
          <p:nvPr/>
        </p:nvSpPr>
        <p:spPr>
          <a:xfrm>
            <a:off x="1612518" y="4403094"/>
            <a:ext cx="4573104" cy="522259"/>
          </a:xfrm>
          <a:prstGeom prst="rect">
            <a:avLst/>
          </a:prstGeom>
        </p:spPr>
        <p:txBody>
          <a:bodyPr wrap="square">
            <a:spAutoFit/>
          </a:bodyPr>
          <a:lstStyle/>
          <a:p>
            <a:pPr>
              <a:lnSpc>
                <a:spcPts val="1800"/>
              </a:lnSpc>
            </a:pPr>
            <a:r>
              <a:rPr lang="ja-JP" altLang="en-US" sz="1800" b="1" dirty="0">
                <a:solidFill>
                  <a:schemeClr val="bg1"/>
                </a:solidFill>
                <a:latin typeface="HG丸ｺﾞｼｯｸM-PRO" panose="020F0600000000000000" pitchFamily="50" charset="-128"/>
                <a:ea typeface="HG丸ｺﾞｼｯｸM-PRO" panose="020F0600000000000000" pitchFamily="50" charset="-128"/>
              </a:rPr>
              <a:t>参加費：材料費全て込み　</a:t>
            </a:r>
            <a:r>
              <a:rPr lang="en-US" altLang="ja-JP" sz="1800" b="1" dirty="0">
                <a:solidFill>
                  <a:schemeClr val="bg1"/>
                </a:solidFill>
                <a:latin typeface="HG丸ｺﾞｼｯｸM-PRO" panose="020F0600000000000000" pitchFamily="50" charset="-128"/>
                <a:ea typeface="HG丸ｺﾞｼｯｸM-PRO" panose="020F0600000000000000" pitchFamily="50" charset="-128"/>
              </a:rPr>
              <a:t>2,</a:t>
            </a:r>
            <a:r>
              <a:rPr lang="ja-JP" altLang="en-US" sz="1800" b="1" dirty="0">
                <a:solidFill>
                  <a:schemeClr val="bg1"/>
                </a:solidFill>
                <a:latin typeface="HG丸ｺﾞｼｯｸM-PRO" panose="020F0600000000000000" pitchFamily="50" charset="-128"/>
                <a:ea typeface="HG丸ｺﾞｼｯｸM-PRO" panose="020F0600000000000000" pitchFamily="50" charset="-128"/>
              </a:rPr>
              <a:t>５</a:t>
            </a:r>
            <a:r>
              <a:rPr lang="en-US" altLang="ja-JP" sz="1800" b="1" dirty="0">
                <a:solidFill>
                  <a:schemeClr val="bg1"/>
                </a:solidFill>
                <a:latin typeface="HG丸ｺﾞｼｯｸM-PRO" panose="020F0600000000000000" pitchFamily="50" charset="-128"/>
                <a:ea typeface="HG丸ｺﾞｼｯｸM-PRO" panose="020F0600000000000000" pitchFamily="50" charset="-128"/>
              </a:rPr>
              <a:t>00</a:t>
            </a:r>
            <a:r>
              <a:rPr lang="ja-JP" altLang="en-US" sz="1800" b="1" dirty="0">
                <a:solidFill>
                  <a:schemeClr val="bg1"/>
                </a:solidFill>
                <a:latin typeface="HG丸ｺﾞｼｯｸM-PRO" panose="020F0600000000000000" pitchFamily="50" charset="-128"/>
                <a:ea typeface="HG丸ｺﾞｼｯｸM-PRO" panose="020F0600000000000000" pitchFamily="50" charset="-128"/>
              </a:rPr>
              <a:t>円</a:t>
            </a:r>
            <a:endParaRPr lang="en-US" altLang="ja-JP" sz="1800" b="1" dirty="0">
              <a:solidFill>
                <a:schemeClr val="bg1"/>
              </a:solidFill>
              <a:latin typeface="HG丸ｺﾞｼｯｸM-PRO" panose="020F0600000000000000" pitchFamily="50" charset="-128"/>
              <a:ea typeface="HG丸ｺﾞｼｯｸM-PRO" panose="020F0600000000000000" pitchFamily="50" charset="-128"/>
            </a:endParaRPr>
          </a:p>
          <a:p>
            <a:pPr>
              <a:lnSpc>
                <a:spcPts val="1800"/>
              </a:lnSpc>
            </a:pPr>
            <a:r>
              <a:rPr lang="ja-JP" altLang="en-US" sz="12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200" b="1" dirty="0">
                <a:solidFill>
                  <a:schemeClr val="accent3">
                    <a:lumMod val="50000"/>
                  </a:schemeClr>
                </a:solidFill>
                <a:latin typeface="HG丸ｺﾞｼｯｸM-PRO" panose="020F0600000000000000" pitchFamily="50" charset="-128"/>
                <a:ea typeface="HG丸ｺﾞｼｯｸM-PRO" panose="020F0600000000000000" pitchFamily="50" charset="-128"/>
              </a:rPr>
              <a:t>講座当日、講師へ現金にてお渡し下さい</a:t>
            </a:r>
          </a:p>
        </p:txBody>
      </p:sp>
      <p:sp>
        <p:nvSpPr>
          <p:cNvPr id="19" name="テキスト ボックス 18">
            <a:extLst>
              <a:ext uri="{FF2B5EF4-FFF2-40B4-BE49-F238E27FC236}">
                <a16:creationId xmlns:a16="http://schemas.microsoft.com/office/drawing/2014/main" xmlns="" id="{3D0E7D70-FC95-4281-8F9B-1FC36FC91B24}"/>
              </a:ext>
            </a:extLst>
          </p:cNvPr>
          <p:cNvSpPr txBox="1"/>
          <p:nvPr/>
        </p:nvSpPr>
        <p:spPr>
          <a:xfrm>
            <a:off x="1327038" y="10290623"/>
            <a:ext cx="3151859" cy="338554"/>
          </a:xfrm>
          <a:prstGeom prst="rect">
            <a:avLst/>
          </a:prstGeom>
          <a:noFill/>
        </p:spPr>
        <p:txBody>
          <a:bodyPr wrap="square" rtlCol="0">
            <a:spAutoFit/>
          </a:bodyPr>
          <a:lstStyle/>
          <a:p>
            <a:r>
              <a:rPr lang="ja-JP" altLang="en-US" sz="1600" dirty="0" smtClean="0">
                <a:solidFill>
                  <a:srgbClr val="E4007F"/>
                </a:solidFill>
              </a:rPr>
              <a:t>←ロッタリンクスホームページ</a:t>
            </a:r>
            <a:endParaRPr kumimoji="1" lang="ja-JP" altLang="en-US" sz="1600" dirty="0">
              <a:solidFill>
                <a:srgbClr val="E4007F"/>
              </a:solidFill>
            </a:endParaRPr>
          </a:p>
        </p:txBody>
      </p:sp>
      <p:sp>
        <p:nvSpPr>
          <p:cNvPr id="21" name="正方形/長方形 20">
            <a:extLst>
              <a:ext uri="{FF2B5EF4-FFF2-40B4-BE49-F238E27FC236}">
                <a16:creationId xmlns:a16="http://schemas.microsoft.com/office/drawing/2014/main" xmlns="" id="{CBC17D2B-05C2-4D45-BC6F-ED9745465B02}"/>
              </a:ext>
            </a:extLst>
          </p:cNvPr>
          <p:cNvSpPr/>
          <p:nvPr/>
        </p:nvSpPr>
        <p:spPr>
          <a:xfrm>
            <a:off x="4940443" y="6239347"/>
            <a:ext cx="1261884" cy="1015663"/>
          </a:xfrm>
          <a:prstGeom prst="rect">
            <a:avLst/>
          </a:prstGeom>
        </p:spPr>
        <p:txBody>
          <a:bodyPr wrap="none">
            <a:spAutoFit/>
          </a:bodyPr>
          <a:lstStyle/>
          <a:p>
            <a:pPr algn="ctr"/>
            <a:r>
              <a:rPr lang="ja-JP" altLang="en-US" sz="1200" dirty="0">
                <a:latin typeface="HG丸ｺﾞｼｯｸM-PRO" panose="020F0600000000000000" pitchFamily="50" charset="-128"/>
                <a:ea typeface="HG丸ｺﾞｼｯｸM-PRO" panose="020F0600000000000000" pitchFamily="50" charset="-128"/>
              </a:rPr>
              <a:t>心と体の緊張を</a:t>
            </a:r>
            <a:endParaRPr lang="en-US" altLang="ja-JP" sz="1200" dirty="0">
              <a:latin typeface="HG丸ｺﾞｼｯｸM-PRO" panose="020F0600000000000000" pitchFamily="50" charset="-128"/>
              <a:ea typeface="HG丸ｺﾞｼｯｸM-PRO" panose="020F0600000000000000" pitchFamily="50" charset="-128"/>
            </a:endParaRPr>
          </a:p>
          <a:p>
            <a:pPr algn="ctr"/>
            <a:r>
              <a:rPr lang="ja-JP" altLang="en-US" sz="1200" dirty="0">
                <a:latin typeface="HG丸ｺﾞｼｯｸM-PRO" panose="020F0600000000000000" pitchFamily="50" charset="-128"/>
                <a:ea typeface="HG丸ｺﾞｼｯｸM-PRO" panose="020F0600000000000000" pitchFamily="50" charset="-128"/>
              </a:rPr>
              <a:t>すーっとほぐす</a:t>
            </a:r>
            <a:endParaRPr lang="en-US" altLang="ja-JP" sz="1200" dirty="0">
              <a:latin typeface="HG丸ｺﾞｼｯｸM-PRO" panose="020F0600000000000000" pitchFamily="50" charset="-128"/>
              <a:ea typeface="HG丸ｺﾞｼｯｸM-PRO" panose="020F0600000000000000" pitchFamily="50" charset="-128"/>
            </a:endParaRPr>
          </a:p>
          <a:p>
            <a:pPr algn="ctr"/>
            <a:r>
              <a:rPr lang="ja-JP" altLang="en-US" sz="1200" dirty="0">
                <a:latin typeface="HG丸ｺﾞｼｯｸM-PRO" panose="020F0600000000000000" pitchFamily="50" charset="-128"/>
                <a:ea typeface="HG丸ｺﾞｼｯｸM-PRO" panose="020F0600000000000000" pitchFamily="50" charset="-128"/>
              </a:rPr>
              <a:t>入浴剤作り</a:t>
            </a:r>
            <a:endParaRPr lang="en-US" altLang="ja-JP" sz="1200" dirty="0">
              <a:latin typeface="HG丸ｺﾞｼｯｸM-PRO" panose="020F0600000000000000" pitchFamily="50" charset="-128"/>
              <a:ea typeface="HG丸ｺﾞｼｯｸM-PRO" panose="020F0600000000000000" pitchFamily="50" charset="-128"/>
            </a:endParaRPr>
          </a:p>
          <a:p>
            <a:pPr algn="ctr"/>
            <a:r>
              <a:rPr lang="ja-JP" altLang="en-US" sz="1300" b="1" dirty="0">
                <a:latin typeface="HG丸ｺﾞｼｯｸM-PRO" panose="020F0600000000000000" pitchFamily="50" charset="-128"/>
                <a:ea typeface="HG丸ｺﾞｼｯｸM-PRO" panose="020F0600000000000000" pitchFamily="50" charset="-128"/>
              </a:rPr>
              <a:t>レシピ付き</a:t>
            </a:r>
            <a:endParaRPr lang="en-US" altLang="ja-JP" sz="1300" b="1" dirty="0">
              <a:latin typeface="HG丸ｺﾞｼｯｸM-PRO" panose="020F0600000000000000" pitchFamily="50" charset="-128"/>
              <a:ea typeface="HG丸ｺﾞｼｯｸM-PRO" panose="020F0600000000000000" pitchFamily="50" charset="-128"/>
            </a:endParaRPr>
          </a:p>
          <a:p>
            <a:pPr algn="ctr"/>
            <a:endParaRPr lang="en-US" altLang="ja-JP" sz="1100" dirty="0">
              <a:latin typeface="HG丸ｺﾞｼｯｸM-PRO" panose="020F0600000000000000" pitchFamily="50" charset="-128"/>
              <a:ea typeface="HG丸ｺﾞｼｯｸM-PRO" panose="020F0600000000000000" pitchFamily="50" charset="-128"/>
            </a:endParaRPr>
          </a:p>
        </p:txBody>
      </p:sp>
      <p:pic>
        <p:nvPicPr>
          <p:cNvPr id="11" name="図 10" descr="皿の上のドーナツ&#10;&#10;自動的に生成された説明">
            <a:extLst>
              <a:ext uri="{FF2B5EF4-FFF2-40B4-BE49-F238E27FC236}">
                <a16:creationId xmlns:a16="http://schemas.microsoft.com/office/drawing/2014/main" xmlns="" id="{EC6999FC-0EA3-4865-A6A7-2CF6139F61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487268">
            <a:off x="4785976" y="7424375"/>
            <a:ext cx="1469181" cy="1241895"/>
          </a:xfrm>
          <a:prstGeom prst="rect">
            <a:avLst/>
          </a:prstGeom>
        </p:spPr>
      </p:pic>
      <p:pic>
        <p:nvPicPr>
          <p:cNvPr id="10" name="図 9" descr="挿絵, 赤, 時計 が含まれている画像&#10;&#10;自動的に生成された説明">
            <a:extLst>
              <a:ext uri="{FF2B5EF4-FFF2-40B4-BE49-F238E27FC236}">
                <a16:creationId xmlns:a16="http://schemas.microsoft.com/office/drawing/2014/main" xmlns="" id="{4FDE3BF1-6C8E-40E0-8DC5-91CAFC1669E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99813" y="8765703"/>
            <a:ext cx="885714" cy="1009815"/>
          </a:xfrm>
          <a:prstGeom prst="rect">
            <a:avLst/>
          </a:prstGeom>
        </p:spPr>
      </p:pic>
      <p:sp>
        <p:nvSpPr>
          <p:cNvPr id="2" name="テキスト ボックス 1">
            <a:extLst>
              <a:ext uri="{FF2B5EF4-FFF2-40B4-BE49-F238E27FC236}">
                <a16:creationId xmlns:a16="http://schemas.microsoft.com/office/drawing/2014/main" xmlns="" id="{998D8F4D-F2A5-4BDF-90D6-E000AD0CB9A3}"/>
              </a:ext>
            </a:extLst>
          </p:cNvPr>
          <p:cNvSpPr txBox="1"/>
          <p:nvPr/>
        </p:nvSpPr>
        <p:spPr>
          <a:xfrm>
            <a:off x="1958329" y="5319143"/>
            <a:ext cx="3657600" cy="401007"/>
          </a:xfrm>
          <a:prstGeom prst="rect">
            <a:avLst/>
          </a:prstGeom>
          <a:noFill/>
        </p:spPr>
        <p:txBody>
          <a:bodyPr wrap="square" rtlCol="0">
            <a:spAutoFit/>
          </a:bodyPr>
          <a:lstStyle/>
          <a:p>
            <a:r>
              <a:rPr kumimoji="1" lang="ja-JP" altLang="en-US" dirty="0"/>
              <a:t>お申込受付：</a:t>
            </a:r>
            <a:r>
              <a:rPr lang="en-US" altLang="ja-JP" dirty="0"/>
              <a:t>1</a:t>
            </a:r>
            <a:r>
              <a:rPr kumimoji="1" lang="ja-JP" altLang="en-US" dirty="0"/>
              <a:t>月</a:t>
            </a:r>
            <a:r>
              <a:rPr lang="en-US" altLang="ja-JP" dirty="0"/>
              <a:t>27</a:t>
            </a:r>
            <a:r>
              <a:rPr kumimoji="1" lang="ja-JP" altLang="en-US" dirty="0"/>
              <a:t>日～</a:t>
            </a:r>
            <a:r>
              <a:rPr lang="en-US" altLang="ja-JP" dirty="0"/>
              <a:t>2</a:t>
            </a:r>
            <a:r>
              <a:rPr kumimoji="1" lang="ja-JP" altLang="en-US" dirty="0"/>
              <a:t>月</a:t>
            </a:r>
            <a:r>
              <a:rPr kumimoji="1" lang="en-US" altLang="ja-JP" dirty="0"/>
              <a:t>16</a:t>
            </a:r>
            <a:r>
              <a:rPr kumimoji="1" lang="ja-JP" altLang="en-US" dirty="0"/>
              <a:t>日</a:t>
            </a:r>
          </a:p>
        </p:txBody>
      </p:sp>
      <p:sp>
        <p:nvSpPr>
          <p:cNvPr id="22" name="正方形/長方形 21"/>
          <p:cNvSpPr/>
          <p:nvPr/>
        </p:nvSpPr>
        <p:spPr>
          <a:xfrm>
            <a:off x="511260" y="8835635"/>
            <a:ext cx="4942379" cy="415498"/>
          </a:xfrm>
          <a:prstGeom prst="rect">
            <a:avLst/>
          </a:prstGeom>
        </p:spPr>
        <p:txBody>
          <a:bodyPr wrap="none">
            <a:spAutoFit/>
          </a:bodyPr>
          <a:lstStyle/>
          <a:p>
            <a:r>
              <a:rPr lang="ja-JP" altLang="en-US" sz="2100" dirty="0">
                <a:latin typeface="HG丸ｺﾞｼｯｸM-PRO" panose="020F0600000000000000" pitchFamily="50" charset="-128"/>
                <a:ea typeface="HG丸ｺﾞｼｯｸM-PRO" panose="020F0600000000000000" pitchFamily="50" charset="-128"/>
              </a:rPr>
              <a:t>講師：森　香代</a:t>
            </a:r>
            <a:r>
              <a:rPr lang="ja-JP" altLang="en-US" sz="1400" dirty="0">
                <a:latin typeface="HG丸ｺﾞｼｯｸM-PRO" panose="020F0600000000000000" pitchFamily="50" charset="-128"/>
                <a:ea typeface="HG丸ｺﾞｼｯｸM-PRO" panose="020F0600000000000000" pitchFamily="50" charset="-128"/>
              </a:rPr>
              <a:t>（うるおい漢方とアロマの専門家）</a:t>
            </a:r>
          </a:p>
        </p:txBody>
      </p:sp>
      <p:sp>
        <p:nvSpPr>
          <p:cNvPr id="23" name="正方形/長方形 22"/>
          <p:cNvSpPr/>
          <p:nvPr/>
        </p:nvSpPr>
        <p:spPr>
          <a:xfrm>
            <a:off x="2231328" y="9846417"/>
            <a:ext cx="6444622" cy="523220"/>
          </a:xfrm>
          <a:prstGeom prst="rect">
            <a:avLst/>
          </a:prstGeom>
        </p:spPr>
        <p:txBody>
          <a:bodyPr wrap="square">
            <a:spAutoFit/>
          </a:bodyPr>
          <a:lstStyle/>
          <a:p>
            <a:r>
              <a:rPr lang="ja-JP" altLang="en-US" sz="1400" dirty="0" smtClean="0">
                <a:latin typeface="HG丸ｺﾞｼｯｸM-PRO" panose="020F0600000000000000" pitchFamily="50" charset="-128"/>
                <a:ea typeface="HG丸ｺﾞｼｯｸM-PRO" panose="020F0600000000000000" pitchFamily="50" charset="-128"/>
              </a:rPr>
              <a:t>会場提供：一般社団法人　ロッタリンクス</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就労移行支援・就労継続支援</a:t>
            </a:r>
            <a:r>
              <a:rPr lang="en-US" altLang="ja-JP" sz="1400" dirty="0" smtClean="0">
                <a:latin typeface="HG丸ｺﾞｼｯｸM-PRO" panose="020F0600000000000000" pitchFamily="50" charset="-128"/>
                <a:ea typeface="HG丸ｺﾞｼｯｸM-PRO" panose="020F0600000000000000" pitchFamily="50" charset="-128"/>
              </a:rPr>
              <a:t>B</a:t>
            </a:r>
            <a:r>
              <a:rPr lang="ja-JP" altLang="en-US" sz="1400" dirty="0" smtClean="0">
                <a:latin typeface="HG丸ｺﾞｼｯｸM-PRO" panose="020F0600000000000000" pitchFamily="50" charset="-128"/>
                <a:ea typeface="HG丸ｺﾞｼｯｸM-PRO" panose="020F0600000000000000" pitchFamily="50" charset="-128"/>
              </a:rPr>
              <a:t>型事業所</a:t>
            </a:r>
            <a:endParaRPr lang="ja-JP" altLang="en-US" sz="1400" dirty="0">
              <a:latin typeface="HG丸ｺﾞｼｯｸM-PRO" panose="020F0600000000000000" pitchFamily="50" charset="-128"/>
              <a:ea typeface="HG丸ｺﾞｼｯｸM-PRO" panose="020F0600000000000000" pitchFamily="50" charset="-128"/>
            </a:endParaRPr>
          </a:p>
        </p:txBody>
      </p:sp>
      <p:pic>
        <p:nvPicPr>
          <p:cNvPr id="14" name="図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1320" y="9638116"/>
            <a:ext cx="766627" cy="915678"/>
          </a:xfrm>
          <a:prstGeom prst="rect">
            <a:avLst/>
          </a:prstGeom>
        </p:spPr>
      </p:pic>
      <p:sp>
        <p:nvSpPr>
          <p:cNvPr id="28" name="テキスト ボックス 27">
            <a:extLst>
              <a:ext uri="{FF2B5EF4-FFF2-40B4-BE49-F238E27FC236}">
                <a16:creationId xmlns:a16="http://schemas.microsoft.com/office/drawing/2014/main" xmlns="" id="{3D0E7D70-FC95-4281-8F9B-1FC36FC91B24}"/>
              </a:ext>
            </a:extLst>
          </p:cNvPr>
          <p:cNvSpPr txBox="1"/>
          <p:nvPr/>
        </p:nvSpPr>
        <p:spPr>
          <a:xfrm>
            <a:off x="839926" y="9176451"/>
            <a:ext cx="5647443" cy="461665"/>
          </a:xfrm>
          <a:prstGeom prst="rect">
            <a:avLst/>
          </a:prstGeom>
          <a:noFill/>
        </p:spPr>
        <p:txBody>
          <a:bodyPr wrap="none" rtlCol="0">
            <a:spAutoFit/>
          </a:bodyPr>
          <a:lstStyle/>
          <a:p>
            <a:r>
              <a:rPr lang="ja-JP" altLang="en-US" sz="2400" dirty="0" smtClean="0"/>
              <a:t>お申込み：</a:t>
            </a:r>
            <a:r>
              <a:rPr lang="en-US" altLang="ja-JP" sz="2400" dirty="0" smtClean="0">
                <a:hlinkClick r:id="rId7"/>
              </a:rPr>
              <a:t>info@up-fld.jp</a:t>
            </a:r>
            <a:r>
              <a:rPr lang="ja-JP" altLang="en-US" sz="2400" dirty="0" smtClean="0"/>
              <a:t> 又はこちら</a:t>
            </a:r>
            <a:r>
              <a:rPr lang="ja-JP" altLang="en-US" sz="2400" dirty="0"/>
              <a:t>から→</a:t>
            </a:r>
            <a:endParaRPr kumimoji="1" lang="ja-JP" altLang="en-US" sz="2400" dirty="0"/>
          </a:p>
        </p:txBody>
      </p:sp>
    </p:spTree>
    <p:extLst>
      <p:ext uri="{BB962C8B-B14F-4D97-AF65-F5344CB8AC3E}">
        <p14:creationId xmlns:p14="http://schemas.microsoft.com/office/powerpoint/2010/main" val="77929005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15154</TotalTime>
  <Words>152</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admin</cp:lastModifiedBy>
  <cp:revision>38</cp:revision>
  <cp:lastPrinted>2020-01-26T00:12:49Z</cp:lastPrinted>
  <dcterms:created xsi:type="dcterms:W3CDTF">2013-08-07T01:16:52Z</dcterms:created>
  <dcterms:modified xsi:type="dcterms:W3CDTF">2020-01-26T00:28:18Z</dcterms:modified>
</cp:coreProperties>
</file>